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72" r:id="rId1"/>
  </p:sldMasterIdLst>
  <p:notesMasterIdLst>
    <p:notesMasterId r:id="rId19"/>
  </p:notesMasterIdLst>
  <p:sldIdLst>
    <p:sldId id="256" r:id="rId2"/>
    <p:sldId id="262" r:id="rId3"/>
    <p:sldId id="263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7" r:id="rId14"/>
    <p:sldId id="278" r:id="rId15"/>
    <p:sldId id="274" r:id="rId16"/>
    <p:sldId id="275" r:id="rId17"/>
    <p:sldId id="27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197" autoAdjust="0"/>
  </p:normalViewPr>
  <p:slideViewPr>
    <p:cSldViewPr snapToGrid="0">
      <p:cViewPr varScale="1">
        <p:scale>
          <a:sx n="76" d="100"/>
          <a:sy n="76" d="100"/>
        </p:scale>
        <p:origin x="8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F1A376-9C29-4B0E-8300-0861B7E082B8}" type="datetimeFigureOut">
              <a:rPr lang="en-US" smtClean="0"/>
              <a:t>30/1/2023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DCDBDF-9D45-4710-BC8E-DE71291E11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3964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Máy</a:t>
            </a:r>
            <a:r>
              <a:rPr lang="en-US" baseline="0"/>
              <a:t> tính có iSite có thể kết nối trực tiếp tới modem thông qua cổng LAN và địa chỉ của modem sẽ tự động phát hiện bởi phần mềm iSite.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BDCDBDF-9D45-4710-BC8E-DE71291E11C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909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40B91-EB8C-4829-BA72-5833D52E173B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6491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62A781-8072-49C2-94EB-C9C16C678BBA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09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29D46-354D-429B-847E-B7C81E2F208B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1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9D610-6477-48D1-8A4E-CCDF201F01E3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147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AB69D0-285F-4C04-8744-E8049EADE14A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99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4AC87-E0FF-4928-815A-8473AB45FFCD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3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1A17F-D87E-4719-AA0B-4584CF28EB9D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4543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7616C-9C09-48FE-AC75-6480B5515D96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2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060EB-538D-4D08-9441-E6ABD275144F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897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9B616-5600-4BFA-B63C-482B27200E9A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88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B6230-476C-4C99-A155-1FE8439401DD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815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4A49-6BC0-47F2-ADC6-2E61BD2133BC}" type="datetime1">
              <a:rPr lang="en-US" smtClean="0"/>
              <a:t>30/1/2023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7299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270000"/>
            <a:ext cx="12191999" cy="2332038"/>
          </a:xfrm>
          <a:solidFill>
            <a:srgbClr val="00B050"/>
          </a:solidFill>
        </p:spPr>
        <p:txBody>
          <a:bodyPr anchor="ctr"/>
          <a:lstStyle/>
          <a:p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HUẤN LUYỆN KHAI THÁC </a:t>
            </a:r>
            <a:b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BỊ TRẠM VSAT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3999" y="3725695"/>
            <a:ext cx="9144000" cy="931862"/>
          </a:xfrm>
        </p:spPr>
        <p:txBody>
          <a:bodyPr/>
          <a:lstStyle/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57253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8766048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MỘT SỐ LỆNH KIỂM TRA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Kiểm tra thu, phát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Điều chỉnh công suất phát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Kiểm tra cấu hình BUC, LNB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401218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Phát CW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5158" y="1035684"/>
            <a:ext cx="3724275" cy="387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" t="63050" r="67217" b="8960"/>
          <a:stretch/>
        </p:blipFill>
        <p:spPr>
          <a:xfrm>
            <a:off x="4797425" y="1094422"/>
            <a:ext cx="2079625" cy="18796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t="63068" r="66216" b="8109"/>
          <a:stretch/>
        </p:blipFill>
        <p:spPr>
          <a:xfrm>
            <a:off x="4797425" y="3248511"/>
            <a:ext cx="2143125" cy="19355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81584" r="64414" b="8582"/>
          <a:stretch/>
        </p:blipFill>
        <p:spPr>
          <a:xfrm>
            <a:off x="4797425" y="5458522"/>
            <a:ext cx="2257425" cy="660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Rectangle 11"/>
          <p:cNvSpPr/>
          <p:nvPr/>
        </p:nvSpPr>
        <p:spPr>
          <a:xfrm>
            <a:off x="1351932" y="4759524"/>
            <a:ext cx="1881284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reset board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reset application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ping &lt;IP&gt;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rx pointing on|off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version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…..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2894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10814304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MỘT SỐ VẤN ĐỀ THƯỜNG GẶP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Không tự động phát hiện địa chỉ IP của modem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Không bật được phần mềm CMD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Không hiển thị mức tín hiệu khi chỉnh thu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495" t="5850" r="51073" b="43247"/>
          <a:stretch/>
        </p:blipFill>
        <p:spPr>
          <a:xfrm>
            <a:off x="7445512" y="1320708"/>
            <a:ext cx="3600000" cy="2025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24" r="38228" b="40166"/>
          <a:stretch/>
        </p:blipFill>
        <p:spPr>
          <a:xfrm>
            <a:off x="7445512" y="3786052"/>
            <a:ext cx="3600000" cy="19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704088" y="4012184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Không phát được sóng mang không điều chế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704088" y="4745736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Nạp sai cấu hình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4088" y="5479288"/>
            <a:ext cx="5582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Gõ sai mật khẩu</a:t>
            </a:r>
          </a:p>
        </p:txBody>
      </p:sp>
    </p:spTree>
    <p:extLst>
      <p:ext uri="{BB962C8B-B14F-4D97-AF65-F5344CB8AC3E}">
        <p14:creationId xmlns:p14="http://schemas.microsoft.com/office/powerpoint/2010/main" val="1823782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10814304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KHẮC PHỤC SỰ CỐ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460911"/>
              </p:ext>
            </p:extLst>
          </p:nvPr>
        </p:nvGraphicFramePr>
        <p:xfrm>
          <a:off x="772668" y="3406934"/>
          <a:ext cx="10515600" cy="26517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45386">
                  <a:extLst>
                    <a:ext uri="{9D8B030D-6E8A-4147-A177-3AD203B41FA5}">
                      <a16:colId xmlns:a16="http://schemas.microsoft.com/office/drawing/2014/main" val="733949206"/>
                    </a:ext>
                  </a:extLst>
                </a:gridCol>
                <a:gridCol w="2210379">
                  <a:extLst>
                    <a:ext uri="{9D8B030D-6E8A-4147-A177-3AD203B41FA5}">
                      <a16:colId xmlns:a16="http://schemas.microsoft.com/office/drawing/2014/main" val="3381485345"/>
                    </a:ext>
                  </a:extLst>
                </a:gridCol>
                <a:gridCol w="6359835">
                  <a:extLst>
                    <a:ext uri="{9D8B030D-6E8A-4147-A177-3AD203B41FA5}">
                      <a16:colId xmlns:a16="http://schemas.microsoft.com/office/drawing/2014/main" val="185496755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Tên đèn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Trạng thái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Ý nghĩa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66937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PWR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Tắt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không có nguồn vào Modem hoặc phần cấp nguồn cho Modem lỗi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1687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có nguồn vào Modem, trạng thái Modem đang hoạt động. 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6055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STATUS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Modem hoạt động đúng chức năng. Hoàn thành kiểm tra DRAM.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812719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Nhấp nháy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đang khởi động.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10798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Đỏ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lỗi nguy hiểm (có thể là phần mềm, phần cứng hoặc cấu hình sai). Hoặc quá trình kiểm tra DRAM lỗi.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407523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NET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trạm VSAT đã nhập mạng thành công.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92952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đã khóa được sóng mang đường xuống (Downstream SCPC).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880499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Nhấp nháy vàng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không khóa được sóng mang đường xuống. 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719301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Tx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đang phát.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87152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ngắt phát.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566094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Rx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xanh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đã thu được tín hiệu từ Hub.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09712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Vàng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Chỉ thị Modem không khóa được sóng mang.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99458489"/>
                  </a:ext>
                </a:extLst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772668" y="2403225"/>
            <a:ext cx="101856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Modem có 5 đèn tín hiệu: “RX”, “TX”, “NET”, “STATUS” và “PWR”.</a:t>
            </a:r>
          </a:p>
          <a:p>
            <a:pPr algn="just">
              <a:spcAft>
                <a:spcPts val="0"/>
              </a:spcAft>
            </a:pPr>
            <a:r>
              <a:rPr lang="en-US" sz="140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Hoạt động bình thường 4 đèn sáng xanh trừ đèn “STATUS”. Đèn này sẽ sáng trong quá trình modem khởi động và tắt sau khi modem khởi động xong.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4117"/>
          <a:stretch/>
        </p:blipFill>
        <p:spPr>
          <a:xfrm>
            <a:off x="2819400" y="1307967"/>
            <a:ext cx="6858000" cy="835682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233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10814304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 TẮC AN TOÀN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1843024"/>
            <a:ext cx="649857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Ngắt nguồn modem trước khi tháo hoặc lắp vào giá máy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2566924"/>
            <a:ext cx="649857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Ngắt nguồn modem trước khi kết nối với thiết bị ngoài trời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7" y="3301238"/>
            <a:ext cx="6498571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Cẩn thận khi làm trong điều kiện ẩm ướt, bụi bẩn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04087" y="4025138"/>
            <a:ext cx="649857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Luôn luôn kiểm tra, củng cố đấu đất thiết bị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704086" y="4759452"/>
            <a:ext cx="649857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Để modem hoạt động tránh xa nguồn sinh nhiệt lớn </a:t>
            </a:r>
          </a:p>
        </p:txBody>
      </p:sp>
    </p:spTree>
    <p:extLst>
      <p:ext uri="{BB962C8B-B14F-4D97-AF65-F5344CB8AC3E}">
        <p14:creationId xmlns:p14="http://schemas.microsoft.com/office/powerpoint/2010/main" val="5686326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10814304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MODEM QUÂN SỰ HÓA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552" y="1729872"/>
            <a:ext cx="5400000" cy="4050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645" b="32903"/>
          <a:stretch/>
        </p:blipFill>
        <p:spPr>
          <a:xfrm>
            <a:off x="704088" y="1209367"/>
            <a:ext cx="5524456" cy="144493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4663" y="2983303"/>
            <a:ext cx="4403306" cy="3302480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7987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9167513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Gateway Cisco VG204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04088" y="1854925"/>
            <a:ext cx="3779520" cy="3050847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Cisco VG204XM voice gateway cung cấp dịch vụ thoại analog (4 tín FXS) và truyền số liệu cho trạm đầu cuối VSAT.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Các giao diện: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Kết nối 10/100 Fast Ethernet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Giao diện RJ-11 FXS (Foreign Exchange Station)</a:t>
            </a:r>
          </a:p>
          <a:p>
            <a:pPr algn="just"/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- Cổng cấp nguồn DC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2"/>
          <a:srcRect l="3687"/>
          <a:stretch/>
        </p:blipFill>
        <p:spPr bwMode="auto">
          <a:xfrm>
            <a:off x="5512073" y="1224915"/>
            <a:ext cx="5347970" cy="18478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/>
          <p:cNvPicPr/>
          <p:nvPr/>
        </p:nvPicPr>
        <p:blipFill rotWithShape="1">
          <a:blip r:embed="rId3"/>
          <a:srcRect r="1524"/>
          <a:stretch/>
        </p:blipFill>
        <p:spPr bwMode="auto">
          <a:xfrm>
            <a:off x="5551443" y="3366008"/>
            <a:ext cx="5308600" cy="19716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7807270"/>
              </p:ext>
            </p:extLst>
          </p:nvPr>
        </p:nvGraphicFramePr>
        <p:xfrm>
          <a:off x="5410201" y="5630926"/>
          <a:ext cx="5849982" cy="684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3249">
                  <a:extLst>
                    <a:ext uri="{9D8B030D-6E8A-4147-A177-3AD203B41FA5}">
                      <a16:colId xmlns:a16="http://schemas.microsoft.com/office/drawing/2014/main" val="2479186220"/>
                    </a:ext>
                  </a:extLst>
                </a:gridCol>
                <a:gridCol w="1685965">
                  <a:extLst>
                    <a:ext uri="{9D8B030D-6E8A-4147-A177-3AD203B41FA5}">
                      <a16:colId xmlns:a16="http://schemas.microsoft.com/office/drawing/2014/main" val="2946836799"/>
                    </a:ext>
                  </a:extLst>
                </a:gridCol>
                <a:gridCol w="265589">
                  <a:extLst>
                    <a:ext uri="{9D8B030D-6E8A-4147-A177-3AD203B41FA5}">
                      <a16:colId xmlns:a16="http://schemas.microsoft.com/office/drawing/2014/main" val="1985547973"/>
                    </a:ext>
                  </a:extLst>
                </a:gridCol>
                <a:gridCol w="1683626">
                  <a:extLst>
                    <a:ext uri="{9D8B030D-6E8A-4147-A177-3AD203B41FA5}">
                      <a16:colId xmlns:a16="http://schemas.microsoft.com/office/drawing/2014/main" val="3197162616"/>
                    </a:ext>
                  </a:extLst>
                </a:gridCol>
                <a:gridCol w="179008">
                  <a:extLst>
                    <a:ext uri="{9D8B030D-6E8A-4147-A177-3AD203B41FA5}">
                      <a16:colId xmlns:a16="http://schemas.microsoft.com/office/drawing/2014/main" val="2709371246"/>
                    </a:ext>
                  </a:extLst>
                </a:gridCol>
                <a:gridCol w="1772545">
                  <a:extLst>
                    <a:ext uri="{9D8B030D-6E8A-4147-A177-3AD203B41FA5}">
                      <a16:colId xmlns:a16="http://schemas.microsoft.com/office/drawing/2014/main" val="22655202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Fast Ethernet 1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Fast Ethernet 0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Cổng serial - console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Cổng FXS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943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Cổng cắm nguồn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Chỗ tiếp đất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</a:rPr>
                        <a:t>Khóa Kensinton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02339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2508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9167513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Voice Gateway Cisco VG204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/>
          <p:nvPr/>
        </p:nvPicPr>
        <p:blipFill rotWithShape="1">
          <a:blip r:embed="rId2"/>
          <a:srcRect b="16654"/>
          <a:stretch/>
        </p:blipFill>
        <p:spPr bwMode="auto">
          <a:xfrm>
            <a:off x="312620" y="1916612"/>
            <a:ext cx="5043152" cy="277150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878370"/>
              </p:ext>
            </p:extLst>
          </p:nvPr>
        </p:nvGraphicFramePr>
        <p:xfrm>
          <a:off x="420624" y="5141051"/>
          <a:ext cx="5212843" cy="4565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4717">
                  <a:extLst>
                    <a:ext uri="{9D8B030D-6E8A-4147-A177-3AD203B41FA5}">
                      <a16:colId xmlns:a16="http://schemas.microsoft.com/office/drawing/2014/main" val="1057653496"/>
                    </a:ext>
                  </a:extLst>
                </a:gridCol>
                <a:gridCol w="2522853">
                  <a:extLst>
                    <a:ext uri="{9D8B030D-6E8A-4147-A177-3AD203B41FA5}">
                      <a16:colId xmlns:a16="http://schemas.microsoft.com/office/drawing/2014/main" val="2652601416"/>
                    </a:ext>
                  </a:extLst>
                </a:gridCol>
                <a:gridCol w="418012">
                  <a:extLst>
                    <a:ext uri="{9D8B030D-6E8A-4147-A177-3AD203B41FA5}">
                      <a16:colId xmlns:a16="http://schemas.microsoft.com/office/drawing/2014/main" val="933415172"/>
                    </a:ext>
                  </a:extLst>
                </a:gridCol>
                <a:gridCol w="2037261">
                  <a:extLst>
                    <a:ext uri="{9D8B030D-6E8A-4147-A177-3AD203B41FA5}">
                      <a16:colId xmlns:a16="http://schemas.microsoft.com/office/drawing/2014/main" val="255221212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LED OK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FXS0/1/2/3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10793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LED Fast Ethernet 0/0 và 0/1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 b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 b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575990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090329"/>
              </p:ext>
            </p:extLst>
          </p:nvPr>
        </p:nvGraphicFramePr>
        <p:xfrm>
          <a:off x="5633467" y="2275091"/>
          <a:ext cx="6251973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4758">
                  <a:extLst>
                    <a:ext uri="{9D8B030D-6E8A-4147-A177-3AD203B41FA5}">
                      <a16:colId xmlns:a16="http://schemas.microsoft.com/office/drawing/2014/main" val="1487333743"/>
                    </a:ext>
                  </a:extLst>
                </a:gridCol>
                <a:gridCol w="2675505">
                  <a:extLst>
                    <a:ext uri="{9D8B030D-6E8A-4147-A177-3AD203B41FA5}">
                      <a16:colId xmlns:a16="http://schemas.microsoft.com/office/drawing/2014/main" val="3264119552"/>
                    </a:ext>
                  </a:extLst>
                </a:gridCol>
                <a:gridCol w="3191710">
                  <a:extLst>
                    <a:ext uri="{9D8B030D-6E8A-4147-A177-3AD203B41FA5}">
                      <a16:colId xmlns:a16="http://schemas.microsoft.com/office/drawing/2014/main" val="202724452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LED/màu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 tả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00088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PWR OK – xanh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Tắt – Không có nguồn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ổn định – hoạt động bình thường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Nháy chậm – đang khởi động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710271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Cổng FXS 0 – 3 – xanh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Tắt – gác máy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ổn định – nhấc máy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843126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Cổng Fast Ethernet 0/1 – xanh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Tắt – không kết nối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Sáng ổn định – có kết nối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Nháy – có dữ liệu thu/phát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3545719"/>
                  </a:ext>
                </a:extLst>
              </a:tr>
            </a:tbl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7575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4514233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 KHAI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http://www.cisco.com/c/dam/en/us/td/i/200001-300000/270001-280000/272001-273000/272269.eps/_jcr_content/renditions/27226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684" y="2088832"/>
            <a:ext cx="4124325" cy="2819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6057900" y="1269683"/>
            <a:ext cx="5467350" cy="36385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455544" y="5270739"/>
            <a:ext cx="2337689" cy="39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Cấp nguồn</a:t>
            </a:r>
            <a:endParaRPr lang="en-US" b="1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036287" y="5270738"/>
            <a:ext cx="2337689" cy="39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b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Cấu hình</a:t>
            </a:r>
            <a:endParaRPr lang="en-US" b="1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6774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529132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Modem iDirect</a:t>
            </a:r>
          </a:p>
        </p:txBody>
      </p:sp>
      <p:sp>
        <p:nvSpPr>
          <p:cNvPr id="9" name="Rectangle 8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704088" y="1392266"/>
            <a:ext cx="3779520" cy="44148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Điều chế tín hiệu băng gốc thành tín hiệu trung tần IF (băng L) và ngược lại. </a:t>
            </a:r>
          </a:p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Hỗ trợ tốc độ dữ liệu IP lên tới 17 Mbit/s cho đường xuống và 7,7 Mbit/s cho đường lên. </a:t>
            </a:r>
          </a:p>
          <a:p>
            <a:pPr indent="270510" algn="just">
              <a:lnSpc>
                <a:spcPct val="107000"/>
              </a:lnSpc>
              <a:spcAft>
                <a:spcPts val="8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Bên trong là 01 switch Ethernet 8 cổng tương thích với nhiều ứng dụng và các yêu cầu của người dùng. </a:t>
            </a:r>
          </a:p>
        </p:txBody>
      </p:sp>
      <p:pic>
        <p:nvPicPr>
          <p:cNvPr id="2050" name="Picture 2" descr="http://idbsys.com.vn/wp-content/uploads/2014/03/idirect5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473"/>
          <a:stretch/>
        </p:blipFill>
        <p:spPr bwMode="auto">
          <a:xfrm>
            <a:off x="4695986" y="1119516"/>
            <a:ext cx="6946971" cy="2005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987" y="3514516"/>
            <a:ext cx="6847767" cy="2531745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10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5980176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Tham số kỹ thuật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2782054"/>
              </p:ext>
            </p:extLst>
          </p:nvPr>
        </p:nvGraphicFramePr>
        <p:xfrm>
          <a:off x="704088" y="1731706"/>
          <a:ext cx="10805160" cy="3991426"/>
        </p:xfrm>
        <a:graphic>
          <a:graphicData uri="http://schemas.openxmlformats.org/drawingml/2006/table">
            <a:tbl>
              <a:tblPr firstRow="1" firstCol="1" bandRow="1">
                <a:tableStyleId>{2A488322-F2BA-4B5B-9748-0D474271808F}</a:tableStyleId>
              </a:tblPr>
              <a:tblGrid>
                <a:gridCol w="2374509">
                  <a:extLst>
                    <a:ext uri="{9D8B030D-6E8A-4147-A177-3AD203B41FA5}">
                      <a16:colId xmlns:a16="http://schemas.microsoft.com/office/drawing/2014/main" val="3933514691"/>
                    </a:ext>
                  </a:extLst>
                </a:gridCol>
                <a:gridCol w="1719004">
                  <a:extLst>
                    <a:ext uri="{9D8B030D-6E8A-4147-A177-3AD203B41FA5}">
                      <a16:colId xmlns:a16="http://schemas.microsoft.com/office/drawing/2014/main" val="1190164767"/>
                    </a:ext>
                  </a:extLst>
                </a:gridCol>
                <a:gridCol w="3290011">
                  <a:extLst>
                    <a:ext uri="{9D8B030D-6E8A-4147-A177-3AD203B41FA5}">
                      <a16:colId xmlns:a16="http://schemas.microsoft.com/office/drawing/2014/main" val="927557358"/>
                    </a:ext>
                  </a:extLst>
                </a:gridCol>
                <a:gridCol w="3421636">
                  <a:extLst>
                    <a:ext uri="{9D8B030D-6E8A-4147-A177-3AD203B41FA5}">
                      <a16:colId xmlns:a16="http://schemas.microsoft.com/office/drawing/2014/main" val="1027543150"/>
                    </a:ext>
                  </a:extLst>
                </a:gridCol>
              </a:tblGrid>
              <a:tr h="228283">
                <a:tc gridSpan="4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Cấu hình mạng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25400" cmpd="sng">
                      <a:noFill/>
                    </a:lnT>
                    <a:lnB w="254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2794383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5400" cmpd="sng">
                      <a:noFill/>
                    </a:lnT>
                    <a:solidFill>
                      <a:srgbClr val="00B050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xuống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Đường lên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T w="25400" cmpd="sng">
                      <a:noFill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1852985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Điều</a:t>
                      </a:r>
                      <a:r>
                        <a:rPr lang="en-US" sz="1400" baseline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chế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BPSK, QPSK, 8PSK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BPSK, QPSK, 8PSK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7710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TPC, 0,495 – 0,879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TPC, 0,431 – 0,793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769729"/>
                  </a:ext>
                </a:extLst>
              </a:tr>
              <a:tr h="223648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Tốc</a:t>
                      </a:r>
                      <a:r>
                        <a:rPr lang="en-US" sz="1400" baseline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độ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 liệu</a:t>
                      </a: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 Mbps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7,7 Mbps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8632477"/>
                  </a:ext>
                </a:extLst>
              </a:tr>
              <a:tr h="228283">
                <a:tc gridSpan="4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Giao diện kết nối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841412"/>
                  </a:ext>
                </a:extLst>
              </a:tr>
              <a:tr h="456565">
                <a:tc rowSpan="2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Vô tuyến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Phát: Kiểu F, 950 – 1.700 MHz, </a:t>
                      </a:r>
                    </a:p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 nguồn  BUC +24 VDC, có</a:t>
                      </a:r>
                      <a:r>
                        <a:rPr lang="en-US" sz="1400" baseline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 MHz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3303702"/>
                  </a:ext>
                </a:extLst>
              </a:tr>
              <a:tr h="45656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Thu: Kiểu F, 950 – 1.700 MHz, </a:t>
                      </a:r>
                    </a:p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cấp nguồn LNB +19,5 VDC, có tần số 10 MHz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9863759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Dữ liệu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Kiểu RJ45: 1 cổng LAN A 10/100 </a:t>
                      </a:r>
                    </a:p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Switch LAN B 8 cổng 10/100, 1 cổng console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0954220"/>
                  </a:ext>
                </a:extLst>
              </a:tr>
              <a:tr h="228283">
                <a:tc gridSpan="4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Môi trường, cơ khí</a:t>
                      </a:r>
                      <a:endParaRPr lang="en-US" sz="18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1351002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Kích thước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24,1 (Dài) x 28,9 (Rộng) x 5,1 (Cao) cm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3177720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Trọng lượng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1,7 Kg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1718047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Nhiệt độ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  <a:r>
                        <a:rPr lang="en-US" sz="14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 – 50</a:t>
                      </a:r>
                      <a:r>
                        <a:rPr lang="en-US" sz="1400" baseline="30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</a:t>
                      </a: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441619"/>
                  </a:ext>
                </a:extLst>
              </a:tr>
              <a:tr h="228283">
                <a:tc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Điện áp vào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rgbClr val="00B050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457200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 – 240 VAC, 50 – 60 Hz</a:t>
                      </a:r>
                      <a:endParaRPr lang="en-US" sz="1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4100035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4248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420624" y="236728"/>
            <a:ext cx="5291327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Modem iDirect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47823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CHUẨN BỊ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47823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CÀI ĐẶT PHẦN MỀM 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47823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KẾT NỐI VỚI MODEM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4012184"/>
            <a:ext cx="47823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NÂNG CẤP PHẦN MỀM, NẠP CẤU HÌNH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915912" y="1843024"/>
            <a:ext cx="448970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CHỈNH THU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915912" y="2540000"/>
            <a:ext cx="448970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6. MỘT SỐ LỆNH KIỂM TRA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915912" y="3278632"/>
            <a:ext cx="448970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7. MỘT SỐ VẤN ĐỀ THƯỜNG GẶP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915912" y="4012184"/>
            <a:ext cx="4489704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8. KHẮC PHỤC SỰ CỐ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121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4870703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CHUẨN BỊ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37917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Cáp console + cáp USB to COM 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37917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Cáp mạng LAN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37917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Máy tính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4012184"/>
            <a:ext cx="37917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Tập tin cấu hình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04088" y="4781296"/>
            <a:ext cx="37917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Tập tin nâng cấp phần mềm</a:t>
            </a:r>
          </a:p>
        </p:txBody>
      </p:sp>
      <p:pic>
        <p:nvPicPr>
          <p:cNvPr id="3074" name="Picture 2" descr="http://vn-live-01.slatic.net/p/2/cap-cisco-console-cable-rj45-to-db9-rs232-72-3383-01-7509-4442661-74fe6896ac7cc11bd7f89749aaa1fd40-produc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3475" y="467615"/>
            <a:ext cx="1800000" cy="18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thegioicap.vn/images/pro/cap-chuyen-usb-sang-rs232-cong-com-9-chan_118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8" b="6389"/>
          <a:stretch/>
        </p:blipFill>
        <p:spPr bwMode="auto">
          <a:xfrm>
            <a:off x="8766019" y="751295"/>
            <a:ext cx="1800000" cy="123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http://media.vatgia.vn/ir_type6/chl1465267281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35" b="10413"/>
          <a:stretch/>
        </p:blipFill>
        <p:spPr bwMode="auto">
          <a:xfrm>
            <a:off x="6180230" y="2751483"/>
            <a:ext cx="1800000" cy="132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cdn.pixabay.com/photo/2012/04/13/20/24/laptop-33521_960_72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877" y="2516843"/>
            <a:ext cx="1800000" cy="1683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8402" y="4623435"/>
            <a:ext cx="3597844" cy="80340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6180230" y="2092111"/>
            <a:ext cx="2337689" cy="424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Cáp RJ45 sang DB9</a:t>
            </a: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659349" y="2097013"/>
            <a:ext cx="2337689" cy="395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Cáp DB9 sang USB</a:t>
            </a: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7"/>
          <a:srcRect l="27197" t="28125" r="66833" b="59245"/>
          <a:stretch/>
        </p:blipFill>
        <p:spPr>
          <a:xfrm>
            <a:off x="9828193" y="4623435"/>
            <a:ext cx="776831" cy="923925"/>
          </a:xfrm>
          <a:prstGeom prst="rect">
            <a:avLst/>
          </a:prstGeom>
        </p:spPr>
      </p:pic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95153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6918452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CÀI ĐẶT PHẦN MỀM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29789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iSite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29789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CMD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29789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SecureCRT (tùy chọn)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4012184"/>
            <a:ext cx="29789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Putty (tùy chọn)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-33" b="38509"/>
          <a:stretch/>
        </p:blipFill>
        <p:spPr>
          <a:xfrm>
            <a:off x="4038092" y="4499864"/>
            <a:ext cx="2880000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200" t="192" r="-200" b="15242"/>
          <a:stretch/>
        </p:blipFill>
        <p:spPr>
          <a:xfrm>
            <a:off x="8913008" y="4499864"/>
            <a:ext cx="2880000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t="163" b="41657"/>
          <a:stretch/>
        </p:blipFill>
        <p:spPr>
          <a:xfrm>
            <a:off x="8913008" y="1245368"/>
            <a:ext cx="2880000" cy="16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237" t="-243" r="3401" b="243"/>
          <a:stretch/>
        </p:blipFill>
        <p:spPr>
          <a:xfrm>
            <a:off x="3987405" y="1245368"/>
            <a:ext cx="4621198" cy="2599424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7642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7324852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KẾT NỐI VỚI MODEM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Kết nối vật lí với modem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Tìm địa chỉ mạng của modem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04088" y="3278632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Telnet vào modem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401218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SSH vào modem</a:t>
            </a:r>
          </a:p>
        </p:txBody>
      </p:sp>
      <p:pic>
        <p:nvPicPr>
          <p:cNvPr id="1026" name="Picture 5" descr="Image result for connect to idirect mod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59" y="4701032"/>
            <a:ext cx="4236372" cy="1629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4755031" y="4186309"/>
            <a:ext cx="6096000" cy="16527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Địa chỉ mặc định là 192.168.0.1</a:t>
            </a: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Truy cập qua SSH: root/iDirect</a:t>
            </a: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Truy cập qua Telnet: admin/P@55w0rd!</a:t>
            </a:r>
          </a:p>
          <a:p>
            <a:pPr marL="285750" indent="-285750">
              <a:lnSpc>
                <a:spcPct val="120000"/>
              </a:lnSpc>
              <a:spcBef>
                <a:spcPts val="300"/>
              </a:spcBef>
              <a:spcAft>
                <a:spcPts val="300"/>
              </a:spcAft>
              <a:buFontTx/>
              <a:buChar char="-"/>
            </a:pPr>
            <a:endParaRPr lang="en-US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621" y="3625593"/>
            <a:ext cx="2363264" cy="20635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3260" y="912349"/>
            <a:ext cx="3349625" cy="2432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031" y="1613924"/>
            <a:ext cx="2933700" cy="21050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97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11948160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NÂNG CẤP PHẦN MỀM, NẠP CẤU HÌNH </a:t>
            </a:r>
          </a:p>
        </p:txBody>
      </p:sp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Nâng cấp phần mềm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Nạp cấu hình</a:t>
            </a:r>
          </a:p>
        </p:txBody>
      </p:sp>
      <p:sp>
        <p:nvSpPr>
          <p:cNvPr id="4" name="Rectangle 3"/>
          <p:cNvSpPr/>
          <p:nvPr/>
        </p:nvSpPr>
        <p:spPr>
          <a:xfrm>
            <a:off x="5380735" y="1229741"/>
            <a:ext cx="33522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Tải tập tin “remote-8.3.1.0.pkg”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380735" y="1711071"/>
            <a:ext cx="4416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Tải tập tin cumulative_update-8.3.1.0.pkg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80735" y="2175748"/>
            <a:ext cx="1736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Tải tập tin *.opt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15875" t="23881" r="46378" b="38353"/>
          <a:stretch/>
        </p:blipFill>
        <p:spPr>
          <a:xfrm>
            <a:off x="5380735" y="2890520"/>
            <a:ext cx="5329044" cy="29975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5895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04088" y="185420"/>
            <a:ext cx="137160" cy="69494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41248" y="185420"/>
            <a:ext cx="7997952" cy="694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84000"/>
              </a:lnSpc>
              <a:spcBef>
                <a:spcPct val="0"/>
              </a:spcBef>
              <a:buNone/>
              <a:defRPr sz="4800" kern="1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5. CHỈNH THU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04088" y="1843024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Kiểm tra vị trí anten dự kiến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04088" y="2545080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Tiến hành chỉnh thô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04088" y="3247136"/>
            <a:ext cx="35504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Tiến hành chỉnh tinh</a:t>
            </a:r>
          </a:p>
        </p:txBody>
      </p:sp>
      <p:pic>
        <p:nvPicPr>
          <p:cNvPr id="10" name="Picture 2" descr="http://idbsys.com.vn/wp-content/uploads/2014/03/idirect5000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29"/>
          <a:stretch/>
        </p:blipFill>
        <p:spPr bwMode="auto">
          <a:xfrm>
            <a:off x="5781911" y="1012168"/>
            <a:ext cx="5181600" cy="1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/>
          <p:cNvCxnSpPr/>
          <p:nvPr/>
        </p:nvCxnSpPr>
        <p:spPr>
          <a:xfrm>
            <a:off x="6604839" y="1976779"/>
            <a:ext cx="9204" cy="9140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441259" y="1990622"/>
            <a:ext cx="9204" cy="9140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0013836" y="1976778"/>
            <a:ext cx="9204" cy="914019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067883" y="2890797"/>
            <a:ext cx="1073912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Nguồn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047289" y="2890797"/>
            <a:ext cx="78794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LNB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9629070" y="2890797"/>
            <a:ext cx="787940" cy="487680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</a:t>
            </a:r>
          </a:p>
        </p:txBody>
      </p:sp>
      <p:pic>
        <p:nvPicPr>
          <p:cNvPr id="4098" name="Picture 9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84" t="21405" r="9920"/>
          <a:stretch/>
        </p:blipFill>
        <p:spPr bwMode="auto">
          <a:xfrm>
            <a:off x="8372711" y="3729736"/>
            <a:ext cx="3378929" cy="2520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5910" t="16816" r="47260" b="38006"/>
          <a:stretch/>
        </p:blipFill>
        <p:spPr>
          <a:xfrm>
            <a:off x="4442154" y="3729736"/>
            <a:ext cx="3654002" cy="252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087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</TotalTime>
  <Words>1142</Words>
  <Application>Microsoft Office PowerPoint</Application>
  <PresentationFormat>Widescreen</PresentationFormat>
  <Paragraphs>215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Times New Roman</vt:lpstr>
      <vt:lpstr>Office Theme</vt:lpstr>
      <vt:lpstr>HUẤN LUYỆN KHAI THÁC  THIẾT BỊ TRẠM VSAT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www.blogthuthuatwin10.com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HUẤN LUYỆN KHAI THÁC THIẾT bị trạm VSAT</dc:title>
  <dc:creator>Admin</dc:creator>
  <cp:lastModifiedBy>Administrator</cp:lastModifiedBy>
  <cp:revision>32</cp:revision>
  <dcterms:created xsi:type="dcterms:W3CDTF">2017-07-12T07:53:19Z</dcterms:created>
  <dcterms:modified xsi:type="dcterms:W3CDTF">2023-01-30T13:04:09Z</dcterms:modified>
</cp:coreProperties>
</file>